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5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2" r:id="rId16"/>
    <p:sldId id="274" r:id="rId17"/>
    <p:sldId id="27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2" autoAdjust="0"/>
    <p:restoredTop sz="94660"/>
  </p:normalViewPr>
  <p:slideViewPr>
    <p:cSldViewPr snapToGrid="0">
      <p:cViewPr varScale="1">
        <p:scale>
          <a:sx n="57" d="100"/>
          <a:sy n="57" d="100"/>
        </p:scale>
        <p:origin x="72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18BE7-CFF4-4EEC-878A-52802E5D8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D06DE4-0A16-4866-A0A0-C3BA4592C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3017C-A58D-416C-9C0C-92C339618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F4886-02D6-4E63-9288-AF1E3EA3E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66BC7-C703-4E73-B2BB-A4018093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82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61BCB-7136-4294-9781-3DFD2546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33B07C-3234-44B5-82B9-0AE808581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CB762E-E30B-495A-9107-9EEABAAD3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B3FA0-CD7C-4207-9B78-31538288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A5FC11-E99C-4859-B672-70471E21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2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0FCA34-B894-4C7D-A481-04BF3CDB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912B08-57E5-455E-AA5C-7409D359B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F6D1F-888E-41AC-BB49-CB2D043CE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3FAA03-ED6C-4D2C-B5F5-6B115F0C6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D3A0E-0F15-4D43-BB5C-6DAD8A28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323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EA1C9-A822-40F7-9B92-DF553447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87AE7A-14AB-40BD-8A7D-B325D662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EF84E-5A14-4987-A78C-EEB26DFD9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1F87E-630B-42F9-A458-A8BB16E4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C77A89-E6FA-4314-94E6-08CCE10D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643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81F17-2960-4489-B8B5-19177833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9560B6-7B64-4132-8808-16CCFDDF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756393-6D75-4BE4-99C1-C7C8BEE6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858F9-9056-4C9D-8CA2-C39432E5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BFC428-F88C-410F-AC48-3628623F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85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F7729-BD83-45EB-AD62-326C789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2FFE2-E9B1-4DAB-9508-5B124FDC8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445844-4F43-4A8E-8940-A5B718E6E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7AFE68-BB4D-4C7C-B3D9-10B10AC65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C37D35-CFB5-4E6E-BE74-9BCA50D1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15639A-14FE-4550-BF12-228AB296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4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0A341-F9D8-44D4-94B8-88AE5888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A8319B-3B75-4759-81BE-B9EDC9462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EF7131-FE49-4B3F-941C-2AAC54D1E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734481-4327-4927-9FD8-8D1D51AFE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CBBCE2-ABEC-4459-B394-5A14FE877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869A8F-6FD9-4B85-90A0-62D96CBE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457756-A59A-46C5-8C45-DBA642FCF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76F69C-FF0A-4CC6-97EC-B5186A1F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529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96D15-8C97-4464-A2B0-3EBFDD47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1A8C2A-9304-4C00-A417-68981A73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592297-0252-42E5-9E8B-9E9A0BFC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51FAB-A0F7-4CAA-A038-11D035E3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8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3D832B-88E6-4C77-B3E6-A172970E0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441C48-F5CF-487D-A37C-8AE2ADA1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F7F54-1CEF-4C75-A820-F2843BBE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9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94049-EDF4-4679-AC7C-172469B50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4143D9-6B58-40D1-8E89-64C034458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CB06CD-32F3-485C-B76A-B097466A6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622F8C-6250-402E-BF37-96DAEBB2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4B08F4-5C07-4D29-ADB8-602CD6D5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C9137-8180-40D5-9D3A-9056A629C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02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D5091-8E5B-48CC-A987-4D2EE90F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FEC6A1-98A6-4C0F-8232-99FD72476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DC54C8-9B23-49D4-90A7-90A40C576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B45D67-E14C-4131-BFE6-0617FACA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7A956A-3AC8-40D1-A952-D01A588D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7F3667-6877-46DC-9828-3614A1DC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15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9A1D50-92C4-44F9-AB25-6DCE5387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9F3218-EA6A-4635-BB82-1B1CF279B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102C0-9E1A-4108-B29D-5ED0F661DE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26C0-5B09-49E5-B5E4-C651E1776134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D6E97-504C-45BA-99D4-C6E1A340FF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9D9C6C-BABD-4DC8-AC53-8B37F0244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3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VmhqzzkFYE" TargetMode="External"/><Relationship Id="rId2" Type="http://schemas.openxmlformats.org/officeDocument/2006/relationships/hyperlink" Target="https://youtu.be/DXg5jPjiXqU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57514C-F5F5-4C66-9BD4-607586A31FFE}"/>
              </a:ext>
            </a:extLst>
          </p:cNvPr>
          <p:cNvSpPr txBox="1"/>
          <p:nvPr/>
        </p:nvSpPr>
        <p:spPr>
          <a:xfrm>
            <a:off x="9236340" y="5141343"/>
            <a:ext cx="2225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2017182026 </a:t>
            </a:r>
            <a:r>
              <a:rPr lang="ko-KR" altLang="en-US" dirty="0"/>
              <a:t>윤장혁</a:t>
            </a:r>
            <a:endParaRPr lang="en-US" altLang="ko-KR" dirty="0"/>
          </a:p>
          <a:p>
            <a:r>
              <a:rPr lang="en-US" altLang="ko-KR" dirty="0"/>
              <a:t>20171820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8AD53-A9CB-452A-A254-977B1C512575}"/>
              </a:ext>
            </a:extLst>
          </p:cNvPr>
          <p:cNvSpPr txBox="1"/>
          <p:nvPr/>
        </p:nvSpPr>
        <p:spPr>
          <a:xfrm>
            <a:off x="730371" y="527984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지도교수님</a:t>
            </a:r>
            <a:r>
              <a:rPr lang="en-US" altLang="ko-KR" dirty="0"/>
              <a:t>: </a:t>
            </a:r>
            <a:r>
              <a:rPr lang="ko-KR" altLang="en-US" dirty="0" err="1"/>
              <a:t>송인희</a:t>
            </a:r>
            <a:r>
              <a:rPr lang="ko-KR" altLang="en-US" dirty="0"/>
              <a:t> 교수님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03B66-A0C0-4A2B-B8D5-D4675D7755D3}"/>
              </a:ext>
            </a:extLst>
          </p:cNvPr>
          <p:cNvSpPr txBox="1"/>
          <p:nvPr/>
        </p:nvSpPr>
        <p:spPr>
          <a:xfrm>
            <a:off x="2040709" y="2705725"/>
            <a:ext cx="81105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프로젝트 </a:t>
            </a:r>
            <a:r>
              <a:rPr lang="en-US" altLang="ko-KR" sz="4400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하복 페스티벌</a:t>
            </a:r>
          </a:p>
          <a:p>
            <a:pPr algn="ctr"/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6885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659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요소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660946" cy="92493"/>
            <a:chOff x="742831" y="876287"/>
            <a:chExt cx="36609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4759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311284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E1EF588-A8B7-42B7-8A1D-B2CB8798B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85" y="1630215"/>
            <a:ext cx="1497962" cy="19976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A44D86-0C60-49C3-AD4F-90B7D752E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328" y="2643151"/>
            <a:ext cx="1924050" cy="2038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39C068-5579-45C8-BE5A-55A5FAD528F4}"/>
              </a:ext>
            </a:extLst>
          </p:cNvPr>
          <p:cNvSpPr txBox="1"/>
          <p:nvPr/>
        </p:nvSpPr>
        <p:spPr>
          <a:xfrm>
            <a:off x="0" y="3606890"/>
            <a:ext cx="3483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>
                <a:latin typeface="+mj-ea"/>
                <a:ea typeface="+mj-ea"/>
              </a:rPr>
              <a:t>무기  타입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플레이어가 장착하는 아이템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아이템별 스킬이 존재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기본공격 보다 데미지가 높음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사용횟수 소모 시 없어짐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1A0B7F-D967-44F7-ADC9-89A06F34B1F0}"/>
              </a:ext>
            </a:extLst>
          </p:cNvPr>
          <p:cNvSpPr txBox="1"/>
          <p:nvPr/>
        </p:nvSpPr>
        <p:spPr>
          <a:xfrm>
            <a:off x="1933847" y="4681501"/>
            <a:ext cx="4525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>
                <a:latin typeface="+mj-ea"/>
                <a:ea typeface="+mj-ea"/>
              </a:rPr>
              <a:t>투척  타입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투척하여 사용하는 아이템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던지면 범위내에 해당 아이템의 효과가 발동 됨 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투척 가능 개수 표시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전부 투척 하였을 시 아이템 칸에서 사라짐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D378CC-6B1E-4860-B5DC-7D760080B6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316" y="1930277"/>
            <a:ext cx="2602711" cy="1951791"/>
          </a:xfrm>
          <a:prstGeom prst="rect">
            <a:avLst/>
          </a:prstGeom>
        </p:spPr>
      </p:pic>
      <p:pic>
        <p:nvPicPr>
          <p:cNvPr id="16" name="그림 15" descr="좌석, 의자이(가) 표시된 사진&#10;&#10;자동 생성된 설명">
            <a:extLst>
              <a:ext uri="{FF2B5EF4-FFF2-40B4-BE49-F238E27FC236}">
                <a16:creationId xmlns:a16="http://schemas.microsoft.com/office/drawing/2014/main" id="{B7A292EB-3017-488C-818A-1BEE35C166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25" y="2646944"/>
            <a:ext cx="2279056" cy="22790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4F9E55-F2C2-420D-A69C-64EDEAEFF7AC}"/>
              </a:ext>
            </a:extLst>
          </p:cNvPr>
          <p:cNvSpPr txBox="1"/>
          <p:nvPr/>
        </p:nvSpPr>
        <p:spPr>
          <a:xfrm>
            <a:off x="4621875" y="3850505"/>
            <a:ext cx="5068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소모  타입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먹어서 사용하는 소모성 아이템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사용시 아이템의 효과가 시간동안 발동됨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회 사용 후 사라짐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EDBE27-F314-4BA3-A3D1-38BCCF6522D5}"/>
              </a:ext>
            </a:extLst>
          </p:cNvPr>
          <p:cNvSpPr txBox="1"/>
          <p:nvPr/>
        </p:nvSpPr>
        <p:spPr>
          <a:xfrm>
            <a:off x="7723715" y="4927723"/>
            <a:ext cx="5068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설치  타입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설치 사용하는 소모성 아이템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사용시 상대 플레이어를 방해하는 아이템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설치 가능 개수 사용 후 사라짐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919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249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요소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건물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229626" cy="92493"/>
            <a:chOff x="742831" y="876287"/>
            <a:chExt cx="322962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04464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3879964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12629489-3BDC-4CDB-BFBD-293251836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21" y="2149107"/>
            <a:ext cx="2466846" cy="23080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3DEAA5-8333-47CF-A1C1-21C06414D95B}"/>
              </a:ext>
            </a:extLst>
          </p:cNvPr>
          <p:cNvSpPr txBox="1"/>
          <p:nvPr/>
        </p:nvSpPr>
        <p:spPr>
          <a:xfrm>
            <a:off x="-76147" y="4492734"/>
            <a:ext cx="4334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기본 건물 모습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각 표면에 폴더 모양 혹은 그림이 그려져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홀로그램으로 표현 되어 있음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크기에 따라 체력과 코인의 개수가 달라짐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4" name="그림 3" descr="실외, 하늘, 건물, 탑이(가) 표시된 사진&#10;&#10;자동 생성된 설명">
            <a:extLst>
              <a:ext uri="{FF2B5EF4-FFF2-40B4-BE49-F238E27FC236}">
                <a16:creationId xmlns:a16="http://schemas.microsoft.com/office/drawing/2014/main" id="{B9ABE3F3-8ACE-491E-9625-626E36C61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348" y="1693635"/>
            <a:ext cx="3704604" cy="27813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6755FCA-D7AF-498D-9026-97D097C2CE88}"/>
              </a:ext>
            </a:extLst>
          </p:cNvPr>
          <p:cNvSpPr txBox="1"/>
          <p:nvPr/>
        </p:nvSpPr>
        <p:spPr>
          <a:xfrm>
            <a:off x="3565212" y="4554290"/>
            <a:ext cx="5068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랜드 마크의 모습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게임 </a:t>
            </a:r>
            <a:r>
              <a:rPr lang="ko-KR" altLang="en-US" sz="1400" dirty="0" err="1">
                <a:latin typeface="+mj-ea"/>
                <a:ea typeface="+mj-ea"/>
              </a:rPr>
              <a:t>시간후</a:t>
            </a:r>
            <a:r>
              <a:rPr lang="ko-KR" altLang="en-US" sz="1400" dirty="0">
                <a:latin typeface="+mj-ea"/>
                <a:ea typeface="+mj-ea"/>
              </a:rPr>
              <a:t> 일정 시간이 지나면 등장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타워의 모습이며 크기가 가장 큼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가장 많은 체력을 가지고 있음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480C320-61B9-4B15-8DDB-C7661A479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7" t="46924" r="75268" b="36675"/>
          <a:stretch/>
        </p:blipFill>
        <p:spPr>
          <a:xfrm>
            <a:off x="9519507" y="1887928"/>
            <a:ext cx="1117742" cy="25870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F124C0-0C8F-422C-A39B-BCCBC6EEE0EF}"/>
              </a:ext>
            </a:extLst>
          </p:cNvPr>
          <p:cNvSpPr txBox="1"/>
          <p:nvPr/>
        </p:nvSpPr>
        <p:spPr>
          <a:xfrm>
            <a:off x="8226076" y="4562957"/>
            <a:ext cx="37046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골대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일정시간이 지난 후 등장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해당 골대에 동전을 넣으면 점수 측정됨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84989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 환경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1978794" cy="92493"/>
            <a:chOff x="742831" y="876287"/>
            <a:chExt cx="1978794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1793808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2629132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D77E403-1874-4DAB-9873-0C8C6CDB6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0" y="1235217"/>
            <a:ext cx="1503040" cy="15030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DD0632-9729-4D46-8109-3DF3AB7BF88E}"/>
              </a:ext>
            </a:extLst>
          </p:cNvPr>
          <p:cNvSpPr txBox="1"/>
          <p:nvPr/>
        </p:nvSpPr>
        <p:spPr>
          <a:xfrm>
            <a:off x="-411348" y="2738257"/>
            <a:ext cx="348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 err="1">
                <a:latin typeface="+mj-ea"/>
                <a:ea typeface="+mj-ea"/>
              </a:rPr>
              <a:t>깃허브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9E51CE6-1270-4609-B701-4449B4D8A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9827" y="1234010"/>
            <a:ext cx="1673524" cy="16735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A79B278A-E548-4691-8736-7C1C79602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0899" y="1234010"/>
            <a:ext cx="1673524" cy="16735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863EF9-C470-480B-A3E4-926C17A0E2EF}"/>
              </a:ext>
            </a:extLst>
          </p:cNvPr>
          <p:cNvSpPr txBox="1"/>
          <p:nvPr/>
        </p:nvSpPr>
        <p:spPr>
          <a:xfrm>
            <a:off x="2257178" y="2907534"/>
            <a:ext cx="348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i="0" u="none" strike="noStrike" dirty="0">
                <a:effectLst/>
                <a:latin typeface="Open Sans" panose="020B0604020202020204" pitchFamily="34" charset="0"/>
              </a:rPr>
              <a:t>Visual Studio2019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7ABF61-7884-494B-8A35-7F315EA691AE}"/>
              </a:ext>
            </a:extLst>
          </p:cNvPr>
          <p:cNvSpPr txBox="1"/>
          <p:nvPr/>
        </p:nvSpPr>
        <p:spPr>
          <a:xfrm>
            <a:off x="4894661" y="3076811"/>
            <a:ext cx="348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i="0" u="none" strike="noStrike" dirty="0">
                <a:effectLst/>
                <a:latin typeface="Open Sans" panose="020B0604020202020204" pitchFamily="34" charset="0"/>
              </a:rPr>
              <a:t>Visual Studio code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0492957-3C61-4027-893F-BA5B4932FD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1670" y="1693294"/>
            <a:ext cx="2619375" cy="952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6C9E1A-7D10-4413-BEE0-6767ECC3A898}"/>
              </a:ext>
            </a:extLst>
          </p:cNvPr>
          <p:cNvSpPr txBox="1"/>
          <p:nvPr/>
        </p:nvSpPr>
        <p:spPr>
          <a:xfrm>
            <a:off x="8019429" y="2907534"/>
            <a:ext cx="348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dirty="0">
                <a:latin typeface="Open Sans" panose="020B0604020202020204" pitchFamily="34" charset="0"/>
                <a:ea typeface="+mj-ea"/>
              </a:rPr>
              <a:t>Unity</a:t>
            </a:r>
            <a:r>
              <a:rPr lang="ko-KR" altLang="en-US" sz="1600" b="1" dirty="0">
                <a:latin typeface="Open Sans" panose="020B0604020202020204" pitchFamily="34" charset="0"/>
                <a:ea typeface="+mj-ea"/>
              </a:rPr>
              <a:t> </a:t>
            </a:r>
            <a:r>
              <a:rPr lang="en-US" altLang="ko-KR" sz="1600" b="1" dirty="0">
                <a:latin typeface="Open Sans" panose="020B0604020202020204" pitchFamily="34" charset="0"/>
                <a:ea typeface="+mj-ea"/>
              </a:rPr>
              <a:t>2020.3.13f1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54D4691-BB5A-4923-B0DA-D0C70B80D5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8" y="3851048"/>
            <a:ext cx="4039164" cy="20195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ECFAE68-0ADA-463D-8DBA-6A578E6AEA6E}"/>
              </a:ext>
            </a:extLst>
          </p:cNvPr>
          <p:cNvSpPr txBox="1"/>
          <p:nvPr/>
        </p:nvSpPr>
        <p:spPr>
          <a:xfrm>
            <a:off x="695412" y="5657710"/>
            <a:ext cx="348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i="0" u="none" strike="noStrike" dirty="0">
                <a:effectLst/>
                <a:latin typeface="Open Sans" panose="020B0604020202020204" pitchFamily="34" charset="0"/>
              </a:rPr>
              <a:t>3</a:t>
            </a:r>
            <a:r>
              <a:rPr lang="en-US" altLang="ko-KR" sz="1600" b="1" dirty="0">
                <a:latin typeface="Open Sans" panose="020B0604020202020204" pitchFamily="34" charset="0"/>
              </a:rPr>
              <a:t>D</a:t>
            </a:r>
            <a:r>
              <a:rPr lang="ko-KR" altLang="en-US" sz="1600" b="1" dirty="0">
                <a:latin typeface="Open Sans" panose="020B0604020202020204" pitchFamily="34" charset="0"/>
              </a:rPr>
              <a:t> </a:t>
            </a:r>
            <a:r>
              <a:rPr lang="en-US" altLang="ko-KR" sz="1600" b="1" dirty="0">
                <a:latin typeface="Open Sans" panose="020B0604020202020204" pitchFamily="34" charset="0"/>
              </a:rPr>
              <a:t>MAX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682EBC-CBF5-4E30-ADAB-952713989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102" y="3947387"/>
            <a:ext cx="1927795" cy="18796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665847-3B8E-46BB-BA6B-B2249DB3A5CD}"/>
              </a:ext>
            </a:extLst>
          </p:cNvPr>
          <p:cNvSpPr txBox="1"/>
          <p:nvPr/>
        </p:nvSpPr>
        <p:spPr>
          <a:xfrm>
            <a:off x="4354071" y="5843600"/>
            <a:ext cx="348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>
                <a:latin typeface="Open Sans" panose="020B0604020202020204" pitchFamily="34" charset="0"/>
                <a:ea typeface="+mj-ea"/>
              </a:rPr>
              <a:t>포토샵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69041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기술요소 및 중점 연구 분야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5467058" cy="92493"/>
            <a:chOff x="742831" y="876287"/>
            <a:chExt cx="5467058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52820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207100-A4BA-4AC5-B213-2C648C7B9876}"/>
              </a:ext>
            </a:extLst>
          </p:cNvPr>
          <p:cNvSpPr txBox="1"/>
          <p:nvPr/>
        </p:nvSpPr>
        <p:spPr>
          <a:xfrm>
            <a:off x="324631" y="1446511"/>
            <a:ext cx="6518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건물의 부서짐 효과 구현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Unity</a:t>
            </a:r>
            <a:r>
              <a:rPr lang="ko-KR" altLang="en-US" dirty="0"/>
              <a:t>의 </a:t>
            </a:r>
            <a:r>
              <a:rPr lang="en-US" altLang="ko-KR" dirty="0"/>
              <a:t>mesh slice</a:t>
            </a:r>
            <a:r>
              <a:rPr lang="ko-KR" altLang="en-US" dirty="0"/>
              <a:t>를 이용한 동적으로 부서지는 모습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2"/>
              </a:rPr>
              <a:t>https://youtu.be/DXg5jPjiXqU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 - 13</a:t>
            </a:r>
            <a:r>
              <a:rPr lang="ko-KR" altLang="en-US" dirty="0"/>
              <a:t>초부터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71B55B-6A1B-442F-9C5A-B60494F10059}"/>
              </a:ext>
            </a:extLst>
          </p:cNvPr>
          <p:cNvSpPr txBox="1"/>
          <p:nvPr/>
        </p:nvSpPr>
        <p:spPr>
          <a:xfrm>
            <a:off x="417124" y="2552727"/>
            <a:ext cx="282160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커스텀 툰 </a:t>
            </a:r>
            <a:r>
              <a:rPr lang="ko-KR" altLang="en-US" sz="2000" b="1" dirty="0" err="1"/>
              <a:t>쉐이더</a:t>
            </a:r>
            <a:r>
              <a:rPr lang="ko-KR" altLang="en-US" sz="2000" b="1" dirty="0"/>
              <a:t> 구현</a:t>
            </a:r>
            <a:endParaRPr lang="en-US" altLang="ko-KR" sz="2000" b="1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컨셉아트</a:t>
            </a:r>
            <a:r>
              <a:rPr lang="ko-KR" altLang="en-US" dirty="0"/>
              <a:t> 예시</a:t>
            </a:r>
            <a:endParaRPr lang="en-US" altLang="ko-KR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16E451-3639-4B6B-BA67-67D58EA21416}"/>
              </a:ext>
            </a:extLst>
          </p:cNvPr>
          <p:cNvSpPr txBox="1"/>
          <p:nvPr/>
        </p:nvSpPr>
        <p:spPr>
          <a:xfrm>
            <a:off x="417124" y="3381944"/>
            <a:ext cx="97642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건물의 홀로그램 구현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그래프를 이용한 홀로그램 </a:t>
            </a:r>
            <a:r>
              <a:rPr lang="ko-KR" altLang="en-US" dirty="0" err="1"/>
              <a:t>쉐이더</a:t>
            </a:r>
            <a:r>
              <a:rPr lang="ko-KR" altLang="en-US" dirty="0"/>
              <a:t> 작성 및 유저가 공격한 면에 노이즈 표현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sz="1600" dirty="0">
                <a:hlinkClick r:id="rId3"/>
              </a:rPr>
              <a:t>https://youtu.be/wVmhqzzkFYE</a:t>
            </a:r>
            <a:endParaRPr lang="en-US" altLang="ko-KR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B1D7C3-D8B3-4573-ACBE-6EBD02FFD1CD}"/>
              </a:ext>
            </a:extLst>
          </p:cNvPr>
          <p:cNvSpPr txBox="1"/>
          <p:nvPr/>
        </p:nvSpPr>
        <p:spPr>
          <a:xfrm>
            <a:off x="417124" y="4457383"/>
            <a:ext cx="75713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크로스 플랫폼을 지원하여 모든 플랫폼이 같이 만나는 서버 구현</a:t>
            </a:r>
            <a:endParaRPr lang="en-US" altLang="ko-KR" sz="2000" b="1" dirty="0"/>
          </a:p>
          <a:p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b="0" i="0" dirty="0">
                <a:effectLst/>
                <a:latin typeface="+mj-ea"/>
                <a:ea typeface="+mj-ea"/>
              </a:rPr>
              <a:t>포톤</a:t>
            </a:r>
            <a:r>
              <a:rPr lang="en-US" altLang="ko-KR" b="0" i="0" dirty="0">
                <a:effectLst/>
                <a:latin typeface="+mj-ea"/>
                <a:ea typeface="+mj-ea"/>
              </a:rPr>
              <a:t>SDK</a:t>
            </a:r>
            <a:r>
              <a:rPr lang="ko-KR" altLang="en-US" b="0" i="0" dirty="0">
                <a:effectLst/>
                <a:latin typeface="+mj-ea"/>
                <a:ea typeface="+mj-ea"/>
              </a:rPr>
              <a:t>를 사용한 </a:t>
            </a:r>
            <a:r>
              <a:rPr lang="ko-KR" altLang="en-US" b="0" i="0" dirty="0" err="1">
                <a:effectLst/>
                <a:latin typeface="+mj-ea"/>
                <a:ea typeface="+mj-ea"/>
              </a:rPr>
              <a:t>룸기반</a:t>
            </a:r>
            <a:r>
              <a:rPr lang="ko-KR" altLang="en-US" b="0" i="0" dirty="0">
                <a:effectLst/>
                <a:latin typeface="+mj-ea"/>
                <a:ea typeface="+mj-ea"/>
              </a:rPr>
              <a:t> 다중플랫폼 크로스플레이 네트워킹 연구 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9373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타 게임과의 비교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350392" cy="92493"/>
            <a:chOff x="742831" y="876287"/>
            <a:chExt cx="3350392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165406" cy="0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000730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8" name="그림 7" descr="실내, 장난감, 장식이(가) 표시된 사진&#10;&#10;자동 생성된 설명">
            <a:extLst>
              <a:ext uri="{FF2B5EF4-FFF2-40B4-BE49-F238E27FC236}">
                <a16:creationId xmlns:a16="http://schemas.microsoft.com/office/drawing/2014/main" id="{B8C53BB1-6DF9-483D-90E6-D23D01D4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1" y="1446511"/>
            <a:ext cx="5386614" cy="30868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9FD56B-2E49-4967-A3E7-5F9BC03FEAFA}"/>
              </a:ext>
            </a:extLst>
          </p:cNvPr>
          <p:cNvSpPr txBox="1"/>
          <p:nvPr/>
        </p:nvSpPr>
        <p:spPr>
          <a:xfrm>
            <a:off x="614880" y="4656271"/>
            <a:ext cx="4806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 err="1"/>
              <a:t>게임별</a:t>
            </a:r>
            <a:r>
              <a:rPr lang="ko-KR" altLang="en-US" dirty="0"/>
              <a:t> 양상이 비슷한 모습을 바꾸기 위해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건물을 부수는 목표를 추가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07B96F-82F2-44C0-AE25-B33B042F1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153" y="1437212"/>
            <a:ext cx="4115748" cy="3086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AD324B-4323-449A-8E61-D65B040F8A5E}"/>
              </a:ext>
            </a:extLst>
          </p:cNvPr>
          <p:cNvSpPr txBox="1"/>
          <p:nvPr/>
        </p:nvSpPr>
        <p:spPr>
          <a:xfrm>
            <a:off x="7318094" y="4614417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/>
              <a:t>멀티 플레이 추가하여 협동심 증진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83884D-E9B8-4A07-8D17-EE2E7C8BCB53}"/>
              </a:ext>
            </a:extLst>
          </p:cNvPr>
          <p:cNvSpPr txBox="1"/>
          <p:nvPr/>
        </p:nvSpPr>
        <p:spPr>
          <a:xfrm>
            <a:off x="3217378" y="5858537"/>
            <a:ext cx="627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/>
              <a:t>캐릭터 스킨들을 추가하여서 추가적인 과금 모델을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065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개인별 준비 사항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350392" cy="92493"/>
            <a:chOff x="742831" y="876287"/>
            <a:chExt cx="3350392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16540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000730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4834989-10D7-4E9A-880C-F1FDB81B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702854"/>
              </p:ext>
            </p:extLst>
          </p:nvPr>
        </p:nvGraphicFramePr>
        <p:xfrm>
          <a:off x="505123" y="1332140"/>
          <a:ext cx="11235428" cy="48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857">
                  <a:extLst>
                    <a:ext uri="{9D8B030D-6E8A-4147-A177-3AD203B41FA5}">
                      <a16:colId xmlns:a16="http://schemas.microsoft.com/office/drawing/2014/main" val="2838508166"/>
                    </a:ext>
                  </a:extLst>
                </a:gridCol>
                <a:gridCol w="2808857">
                  <a:extLst>
                    <a:ext uri="{9D8B030D-6E8A-4147-A177-3AD203B41FA5}">
                      <a16:colId xmlns:a16="http://schemas.microsoft.com/office/drawing/2014/main" val="3306874189"/>
                    </a:ext>
                  </a:extLst>
                </a:gridCol>
                <a:gridCol w="2808857">
                  <a:extLst>
                    <a:ext uri="{9D8B030D-6E8A-4147-A177-3AD203B41FA5}">
                      <a16:colId xmlns:a16="http://schemas.microsoft.com/office/drawing/2014/main" val="1352705363"/>
                    </a:ext>
                  </a:extLst>
                </a:gridCol>
                <a:gridCol w="2808857">
                  <a:extLst>
                    <a:ext uri="{9D8B030D-6E8A-4147-A177-3AD203B41FA5}">
                      <a16:colId xmlns:a16="http://schemas.microsoft.com/office/drawing/2014/main" val="1878682791"/>
                    </a:ext>
                  </a:extLst>
                </a:gridCol>
              </a:tblGrid>
              <a:tr h="470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윤장혁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김호진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김석현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637434"/>
                  </a:ext>
                </a:extLst>
              </a:tr>
              <a:tr h="4419102"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c,c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++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프로그래밍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게임 프로그래밍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모델링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애니메이션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컴퓨터 그래픽스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게임 기획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네트워크 게임 프로그래밍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수강중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유니티 프로젝트 진행중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유니티 공식 채널에서</a:t>
                      </a:r>
                      <a:b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US" altLang="ko-KR" sz="1400" b="0" i="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URP Shader Training </a:t>
                      </a:r>
                      <a:r>
                        <a:rPr lang="ko-KR" altLang="en-US" sz="1400" b="0" i="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수강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c, </a:t>
                      </a:r>
                      <a:r>
                        <a:rPr lang="en-US" altLang="ko-KR" sz="1400" dirty="0" err="1"/>
                        <a:t>c++</a:t>
                      </a:r>
                      <a:r>
                        <a:rPr lang="ko-KR" altLang="en-US" sz="1400" dirty="0"/>
                        <a:t>프로그래밍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- 3d</a:t>
                      </a: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윈도우프로그래밍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운영체제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알고리즘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컴퓨터 그래픽스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STL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네트워크 기초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200" dirty="0"/>
                        <a:t>네트워크 게임 프로그래밍 </a:t>
                      </a:r>
                      <a:r>
                        <a:rPr lang="ko-KR" altLang="en-US" sz="1200" dirty="0" err="1"/>
                        <a:t>수강중</a:t>
                      </a:r>
                      <a:endParaRPr lang="en-US" altLang="ko-KR" sz="12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게임프로그래밍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3D </a:t>
                      </a:r>
                      <a:r>
                        <a:rPr lang="ko-KR" altLang="en-US" sz="1400" dirty="0"/>
                        <a:t>애니메이션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c, </a:t>
                      </a:r>
                      <a:r>
                        <a:rPr lang="en-US" altLang="ko-KR" sz="1400" dirty="0" err="1"/>
                        <a:t>c++</a:t>
                      </a:r>
                      <a:r>
                        <a:rPr lang="ko-KR" altLang="en-US" sz="1400" dirty="0"/>
                        <a:t>프로그래밍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- 3d</a:t>
                      </a: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윈도우프로그래밍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운영체제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알고리즘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컴퓨터 그래픽스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STL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네트워크 기초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200" dirty="0"/>
                        <a:t>네트워크 게임 프로그래밍 </a:t>
                      </a:r>
                      <a:r>
                        <a:rPr lang="ko-KR" altLang="en-US" sz="1200" dirty="0" err="1"/>
                        <a:t>수강중</a:t>
                      </a:r>
                      <a:endParaRPr lang="en-US" altLang="ko-KR" sz="12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게임프로그래밍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3D </a:t>
                      </a:r>
                      <a:r>
                        <a:rPr lang="ko-KR" altLang="en-US" sz="1400" dirty="0"/>
                        <a:t>애니메이션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인공지능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16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692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개발일정 및 역할 분담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4316546" cy="92493"/>
            <a:chOff x="742831" y="876287"/>
            <a:chExt cx="43165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413156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966884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EAC4BD-86D0-4661-932A-6A80863F346A}"/>
              </a:ext>
            </a:extLst>
          </p:cNvPr>
          <p:cNvSpPr/>
          <p:nvPr/>
        </p:nvSpPr>
        <p:spPr>
          <a:xfrm>
            <a:off x="1061049" y="1483743"/>
            <a:ext cx="3795623" cy="2035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김호진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포톤 </a:t>
            </a:r>
            <a:r>
              <a:rPr lang="en-US" altLang="ko-KR" dirty="0"/>
              <a:t>SDK</a:t>
            </a:r>
            <a:r>
              <a:rPr lang="ko-KR" altLang="en-US" dirty="0"/>
              <a:t>를 이용한 서버 제작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포톤 </a:t>
            </a:r>
            <a:r>
              <a:rPr lang="en-US" altLang="ko-KR" dirty="0"/>
              <a:t>SDK</a:t>
            </a:r>
            <a:r>
              <a:rPr lang="ko-KR" altLang="en-US" dirty="0"/>
              <a:t>를 이용한 로비 제작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모바일용 클라이언트 제작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2F63B9-F59D-43B2-A111-0ED4B78AB06E}"/>
              </a:ext>
            </a:extLst>
          </p:cNvPr>
          <p:cNvSpPr/>
          <p:nvPr/>
        </p:nvSpPr>
        <p:spPr>
          <a:xfrm>
            <a:off x="7493479" y="1483743"/>
            <a:ext cx="3795623" cy="2035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김석현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게임 캐릭터 모델링제작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캐릭터 애니메이션 제작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게임 배경 모델링 제작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1E7343-C769-4DF3-9CA2-5738262BF5A2}"/>
              </a:ext>
            </a:extLst>
          </p:cNvPr>
          <p:cNvSpPr/>
          <p:nvPr/>
        </p:nvSpPr>
        <p:spPr>
          <a:xfrm>
            <a:off x="1061049" y="4125291"/>
            <a:ext cx="3795623" cy="2035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윤장혁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캐릭터 </a:t>
            </a:r>
            <a:r>
              <a:rPr lang="ko-KR" altLang="en-US" dirty="0" err="1"/>
              <a:t>쉐이더</a:t>
            </a:r>
            <a:r>
              <a:rPr lang="ko-KR" altLang="en-US" dirty="0"/>
              <a:t> 제작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건물의 홀로그램 </a:t>
            </a:r>
            <a:r>
              <a:rPr lang="ko-KR" altLang="en-US" dirty="0" err="1"/>
              <a:t>쉐이더</a:t>
            </a:r>
            <a:r>
              <a:rPr lang="ko-KR" altLang="en-US" dirty="0"/>
              <a:t> 제작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게임매니저 제작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아이템 생성 애니메이션 제작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쉐이더</a:t>
            </a:r>
            <a:r>
              <a:rPr lang="ko-KR" altLang="en-US" dirty="0"/>
              <a:t> 코드로 제작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- </a:t>
            </a:r>
            <a:r>
              <a:rPr lang="ko-KR" altLang="en-US" dirty="0"/>
              <a:t>게임 </a:t>
            </a:r>
            <a:r>
              <a:rPr lang="en-US" altLang="ko-KR" dirty="0"/>
              <a:t>UI </a:t>
            </a:r>
            <a:r>
              <a:rPr lang="ko-KR" altLang="en-US" dirty="0"/>
              <a:t>보조 제작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AA606-E56F-436A-9B9E-5FE92020C311}"/>
              </a:ext>
            </a:extLst>
          </p:cNvPr>
          <p:cNvSpPr/>
          <p:nvPr/>
        </p:nvSpPr>
        <p:spPr>
          <a:xfrm>
            <a:off x="7681982" y="4105801"/>
            <a:ext cx="3795623" cy="2035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양현석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en-US" altLang="ko-KR" dirty="0"/>
              <a:t>PC</a:t>
            </a:r>
            <a:r>
              <a:rPr lang="ko-KR" altLang="en-US" dirty="0"/>
              <a:t>용 클라이언트 제작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건물의 부서짐 효과 제작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아이템 효과 처리 제작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게임 </a:t>
            </a:r>
            <a:r>
              <a:rPr lang="en-US" altLang="ko-KR" dirty="0"/>
              <a:t>UI</a:t>
            </a:r>
            <a:r>
              <a:rPr lang="ko-KR" altLang="en-US" dirty="0"/>
              <a:t>제작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21093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개발일정 및 역할 분담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4316546" cy="92493"/>
            <a:chOff x="742831" y="876287"/>
            <a:chExt cx="43165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413156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966884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9AE3E36-2AAE-4A9C-A571-E284DD75A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01" y="1626017"/>
            <a:ext cx="11203198" cy="458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67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1EE4C814-37B7-46B0-8752-C7F28D868BD3}"/>
              </a:ext>
            </a:extLst>
          </p:cNvPr>
          <p:cNvSpPr txBox="1"/>
          <p:nvPr/>
        </p:nvSpPr>
        <p:spPr>
          <a:xfrm>
            <a:off x="832928" y="34446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목차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935ACEF-C26A-487C-8170-BD4DA8471B9C}"/>
              </a:ext>
            </a:extLst>
          </p:cNvPr>
          <p:cNvGrpSpPr/>
          <p:nvPr/>
        </p:nvGrpSpPr>
        <p:grpSpPr>
          <a:xfrm>
            <a:off x="742831" y="876287"/>
            <a:ext cx="9716675" cy="92493"/>
            <a:chOff x="742831" y="876287"/>
            <a:chExt cx="9716675" cy="92493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C8C87B4-3DBD-40FA-8D58-2CCB5B376B1F}"/>
                </a:ext>
              </a:extLst>
            </p:cNvPr>
            <p:cNvCxnSpPr>
              <a:cxnSpLocks/>
            </p:cNvCxnSpPr>
            <p:nvPr/>
          </p:nvCxnSpPr>
          <p:spPr>
            <a:xfrm>
              <a:off x="832928" y="922533"/>
              <a:ext cx="95360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8C0B44DA-34F8-4528-9431-9E7B8A9E1B92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ED9FEB48-E037-4D9E-912D-21EF1BCF42AB}"/>
                </a:ext>
              </a:extLst>
            </p:cNvPr>
            <p:cNvSpPr/>
            <p:nvPr/>
          </p:nvSpPr>
          <p:spPr>
            <a:xfrm>
              <a:off x="10367013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F41B426-6FD1-4992-BC75-2E278D9E2A72}"/>
              </a:ext>
            </a:extLst>
          </p:cNvPr>
          <p:cNvGrpSpPr/>
          <p:nvPr/>
        </p:nvGrpSpPr>
        <p:grpSpPr>
          <a:xfrm>
            <a:off x="832928" y="1474478"/>
            <a:ext cx="4747869" cy="467121"/>
            <a:chOff x="832928" y="1474478"/>
            <a:chExt cx="4747869" cy="46712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1ED854D-5D4C-4254-A55C-FC63105A1619}"/>
                </a:ext>
              </a:extLst>
            </p:cNvPr>
            <p:cNvSpPr txBox="1"/>
            <p:nvPr/>
          </p:nvSpPr>
          <p:spPr>
            <a:xfrm>
              <a:off x="832928" y="1474478"/>
              <a:ext cx="1871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1. </a:t>
              </a:r>
              <a:r>
                <a:rPr lang="ko-KR" altLang="en-US" sz="2400" dirty="0"/>
                <a:t>연구 목적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A912EB8B-59C6-4400-88D8-BB42549C46D0}"/>
                </a:ext>
              </a:extLst>
            </p:cNvPr>
            <p:cNvGrpSpPr/>
            <p:nvPr/>
          </p:nvGrpSpPr>
          <p:grpSpPr>
            <a:xfrm>
              <a:off x="832928" y="1849106"/>
              <a:ext cx="4747869" cy="92493"/>
              <a:chOff x="742831" y="876287"/>
              <a:chExt cx="4747869" cy="92493"/>
            </a:xfrm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E00F79BC-3E63-4CDB-9241-67C94D9B81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A1396B24-97C6-4ADB-B644-5A0609C73E44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C474A448-C183-4051-8C81-FF7B34586BB2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1B3DE6B-D4D1-41B4-9003-4C2213E53DD4}"/>
              </a:ext>
            </a:extLst>
          </p:cNvPr>
          <p:cNvGrpSpPr/>
          <p:nvPr/>
        </p:nvGrpSpPr>
        <p:grpSpPr>
          <a:xfrm>
            <a:off x="832928" y="2077490"/>
            <a:ext cx="4747869" cy="461665"/>
            <a:chOff x="832928" y="2045004"/>
            <a:chExt cx="4747869" cy="461665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155147-3B70-4836-84B4-8365E4DFEEF2}"/>
                </a:ext>
              </a:extLst>
            </p:cNvPr>
            <p:cNvSpPr txBox="1"/>
            <p:nvPr/>
          </p:nvSpPr>
          <p:spPr>
            <a:xfrm>
              <a:off x="832928" y="2045004"/>
              <a:ext cx="40446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2. </a:t>
              </a:r>
              <a:r>
                <a:rPr lang="ko-KR" altLang="en-US" sz="2400" dirty="0"/>
                <a:t>게임 소개 및 플레이 방식</a:t>
              </a:r>
              <a:endParaRPr lang="en-US" altLang="ko-KR" sz="2400" dirty="0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B6B4F48B-C565-4F83-AA06-4FCA0713735E}"/>
                </a:ext>
              </a:extLst>
            </p:cNvPr>
            <p:cNvGrpSpPr/>
            <p:nvPr/>
          </p:nvGrpSpPr>
          <p:grpSpPr>
            <a:xfrm>
              <a:off x="832928" y="2405681"/>
              <a:ext cx="4747869" cy="92493"/>
              <a:chOff x="742831" y="876287"/>
              <a:chExt cx="4747869" cy="92493"/>
            </a:xfrm>
          </p:grpSpPr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222F6163-FCBC-4EF7-B2A7-058B2BDF9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3787A074-2E70-45C9-99FC-136FE702E321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2B28A4E1-837D-441F-A60B-A8152F5BAB1B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285EC86F-D378-4B3A-983D-EB9391B8F6DE}"/>
              </a:ext>
            </a:extLst>
          </p:cNvPr>
          <p:cNvGrpSpPr/>
          <p:nvPr/>
        </p:nvGrpSpPr>
        <p:grpSpPr>
          <a:xfrm>
            <a:off x="832928" y="2675046"/>
            <a:ext cx="4747869" cy="461665"/>
            <a:chOff x="832928" y="2725597"/>
            <a:chExt cx="4747869" cy="461665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F5E3DB8-843E-41A2-AC8F-EC0F5A97A14B}"/>
                </a:ext>
              </a:extLst>
            </p:cNvPr>
            <p:cNvSpPr txBox="1"/>
            <p:nvPr/>
          </p:nvSpPr>
          <p:spPr>
            <a:xfrm>
              <a:off x="832930" y="2725597"/>
              <a:ext cx="1871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3. </a:t>
              </a:r>
              <a:r>
                <a:rPr lang="ko-KR" altLang="en-US" sz="2400" dirty="0"/>
                <a:t>개발 환경</a:t>
              </a:r>
              <a:endParaRPr lang="en-US" altLang="ko-KR" sz="2400" dirty="0"/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3E016B91-95B0-4653-8952-C633F6413108}"/>
                </a:ext>
              </a:extLst>
            </p:cNvPr>
            <p:cNvGrpSpPr/>
            <p:nvPr/>
          </p:nvGrpSpPr>
          <p:grpSpPr>
            <a:xfrm>
              <a:off x="832928" y="3077387"/>
              <a:ext cx="4747869" cy="92493"/>
              <a:chOff x="742831" y="876287"/>
              <a:chExt cx="4747869" cy="92493"/>
            </a:xfrm>
          </p:grpSpPr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34587B52-4DC6-487A-B8FF-E1D3DB30A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811A70E3-9776-4E1F-BCC8-C44638BDE24B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E326CAF4-3A4D-4140-9A03-835848053013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E8D360E6-1BAE-4F39-A725-706A834F2865}"/>
              </a:ext>
            </a:extLst>
          </p:cNvPr>
          <p:cNvGrpSpPr/>
          <p:nvPr/>
        </p:nvGrpSpPr>
        <p:grpSpPr>
          <a:xfrm>
            <a:off x="832928" y="3272602"/>
            <a:ext cx="4747869" cy="461665"/>
            <a:chOff x="832928" y="3353692"/>
            <a:chExt cx="4747869" cy="461665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AB366-8E3E-4DA9-96C0-DD28A1B37AC6}"/>
                </a:ext>
              </a:extLst>
            </p:cNvPr>
            <p:cNvSpPr txBox="1"/>
            <p:nvPr/>
          </p:nvSpPr>
          <p:spPr>
            <a:xfrm>
              <a:off x="832929" y="3353692"/>
              <a:ext cx="4310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4. </a:t>
              </a:r>
              <a:r>
                <a:rPr lang="ko-KR" altLang="en-US" sz="2400" dirty="0"/>
                <a:t>기술적 요소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중점 연구분야</a:t>
              </a:r>
              <a:endParaRPr lang="en-US" altLang="ko-KR" sz="2400" dirty="0"/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6F457F80-07A4-4015-8B9F-AD4A95A53471}"/>
                </a:ext>
              </a:extLst>
            </p:cNvPr>
            <p:cNvGrpSpPr/>
            <p:nvPr/>
          </p:nvGrpSpPr>
          <p:grpSpPr>
            <a:xfrm>
              <a:off x="832928" y="3695723"/>
              <a:ext cx="4747869" cy="92493"/>
              <a:chOff x="742831" y="876287"/>
              <a:chExt cx="4747869" cy="92493"/>
            </a:xfrm>
          </p:grpSpPr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D8AE49EA-C96D-4B75-9474-F45E79A35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2C406BCE-0040-407E-9CED-8C99A2D2D1C6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B618608A-ECD8-4526-8526-47DEC2F0D43A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0DAD76C-BCC4-4A36-A667-B244A57AA3AD}"/>
              </a:ext>
            </a:extLst>
          </p:cNvPr>
          <p:cNvGrpSpPr/>
          <p:nvPr/>
        </p:nvGrpSpPr>
        <p:grpSpPr>
          <a:xfrm>
            <a:off x="832928" y="4467714"/>
            <a:ext cx="4747869" cy="461665"/>
            <a:chOff x="832928" y="3924218"/>
            <a:chExt cx="4747869" cy="461665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A5AA3F1-4E86-436D-9071-104ADEB9919E}"/>
                </a:ext>
              </a:extLst>
            </p:cNvPr>
            <p:cNvSpPr txBox="1"/>
            <p:nvPr/>
          </p:nvSpPr>
          <p:spPr>
            <a:xfrm>
              <a:off x="832929" y="3924218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6. </a:t>
              </a:r>
              <a:r>
                <a:rPr lang="ko-KR" altLang="en-US" sz="2400" dirty="0"/>
                <a:t>개인별 준비 현황</a:t>
              </a:r>
              <a:endParaRPr lang="en-US" altLang="ko-KR" sz="2400" dirty="0"/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A5429088-1A19-4EAA-B29F-08F1AA5640C5}"/>
                </a:ext>
              </a:extLst>
            </p:cNvPr>
            <p:cNvGrpSpPr/>
            <p:nvPr/>
          </p:nvGrpSpPr>
          <p:grpSpPr>
            <a:xfrm>
              <a:off x="832928" y="4277652"/>
              <a:ext cx="4747869" cy="92493"/>
              <a:chOff x="742831" y="876287"/>
              <a:chExt cx="4747869" cy="92493"/>
            </a:xfrm>
          </p:grpSpPr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C043E019-1E81-4B50-AEF3-DF49E32E78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37AD0E45-A425-4F99-94F1-9B6C18C6D013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5272B48E-A830-49AA-B0D3-503BFEED4FF0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D8732B84-2041-43DA-B92F-1B1FE395A3A3}"/>
              </a:ext>
            </a:extLst>
          </p:cNvPr>
          <p:cNvGrpSpPr/>
          <p:nvPr/>
        </p:nvGrpSpPr>
        <p:grpSpPr>
          <a:xfrm>
            <a:off x="832928" y="3870158"/>
            <a:ext cx="4747869" cy="461665"/>
            <a:chOff x="832928" y="4494744"/>
            <a:chExt cx="4747869" cy="461665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1AA43EC-532F-4DC8-902D-DFD2EEF8207C}"/>
                </a:ext>
              </a:extLst>
            </p:cNvPr>
            <p:cNvSpPr txBox="1"/>
            <p:nvPr/>
          </p:nvSpPr>
          <p:spPr>
            <a:xfrm>
              <a:off x="832929" y="4494744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5. </a:t>
              </a:r>
              <a:r>
                <a:rPr lang="ko-KR" altLang="en-US" sz="2400" dirty="0"/>
                <a:t>타 게임과의 비교</a:t>
              </a:r>
              <a:endParaRPr lang="en-US" altLang="ko-KR" sz="24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D80A54B6-1335-44D0-9DAE-DFC8E58605C6}"/>
                </a:ext>
              </a:extLst>
            </p:cNvPr>
            <p:cNvGrpSpPr/>
            <p:nvPr/>
          </p:nvGrpSpPr>
          <p:grpSpPr>
            <a:xfrm>
              <a:off x="832928" y="4833845"/>
              <a:ext cx="4747869" cy="92493"/>
              <a:chOff x="742831" y="876287"/>
              <a:chExt cx="4747869" cy="92493"/>
            </a:xfrm>
          </p:grpSpPr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ECAC298B-6930-4E46-ACC2-E788164B4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86F518BA-30E5-4B7E-9237-4A3BE844740F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E4B6D41D-143D-458D-BA37-4A6B45EB962B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10DD1F3C-BF17-46CA-9F13-36EB9BDDD099}"/>
              </a:ext>
            </a:extLst>
          </p:cNvPr>
          <p:cNvGrpSpPr/>
          <p:nvPr/>
        </p:nvGrpSpPr>
        <p:grpSpPr>
          <a:xfrm>
            <a:off x="832928" y="5065270"/>
            <a:ext cx="4747869" cy="461665"/>
            <a:chOff x="832928" y="5065270"/>
            <a:chExt cx="4747869" cy="461665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864408-80AD-48A1-B542-0E91920EE93D}"/>
                </a:ext>
              </a:extLst>
            </p:cNvPr>
            <p:cNvSpPr txBox="1"/>
            <p:nvPr/>
          </p:nvSpPr>
          <p:spPr>
            <a:xfrm>
              <a:off x="832928" y="5065270"/>
              <a:ext cx="4660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7. </a:t>
              </a:r>
              <a:r>
                <a:rPr lang="ko-KR" altLang="en-US" sz="2400" dirty="0"/>
                <a:t>개발일정 및 구성원 역할 분담</a:t>
              </a:r>
              <a:endParaRPr lang="en-US" altLang="ko-KR" sz="2400" dirty="0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77B0628-8CB2-4A75-B12E-701D8ADEEE13}"/>
                </a:ext>
              </a:extLst>
            </p:cNvPr>
            <p:cNvGrpSpPr/>
            <p:nvPr/>
          </p:nvGrpSpPr>
          <p:grpSpPr>
            <a:xfrm>
              <a:off x="832928" y="5417427"/>
              <a:ext cx="4747869" cy="92493"/>
              <a:chOff x="742831" y="876287"/>
              <a:chExt cx="4747869" cy="92493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6B204FD7-446D-4EEC-B4D6-A7E84A769C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B8C3A52B-DC9D-4ED6-A15B-BF587BF8B88E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CE58BAE-EEF3-408B-BFDA-99267B4FD0A9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0898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1EE4C814-37B7-46B0-8752-C7F28D868BD3}"/>
              </a:ext>
            </a:extLst>
          </p:cNvPr>
          <p:cNvSpPr txBox="1"/>
          <p:nvPr/>
        </p:nvSpPr>
        <p:spPr>
          <a:xfrm>
            <a:off x="485315" y="495012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연구 목적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6BD4E-10D7-4111-AD5A-77FDD819D8FA}"/>
              </a:ext>
            </a:extLst>
          </p:cNvPr>
          <p:cNvSpPr txBox="1"/>
          <p:nvPr/>
        </p:nvSpPr>
        <p:spPr>
          <a:xfrm>
            <a:off x="948267" y="1642533"/>
            <a:ext cx="818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Unity</a:t>
            </a:r>
            <a:r>
              <a:rPr lang="ko-KR" altLang="en-US" dirty="0"/>
              <a:t>를 이용한 </a:t>
            </a:r>
            <a:r>
              <a:rPr lang="en-US" altLang="ko-KR" dirty="0"/>
              <a:t>3D </a:t>
            </a:r>
            <a:r>
              <a:rPr lang="ko-KR" altLang="en-US" dirty="0"/>
              <a:t>게임 제작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현업에서 주로 쓰이는 </a:t>
            </a:r>
            <a:r>
              <a:rPr lang="en-US" altLang="ko-KR" dirty="0"/>
              <a:t>Unity</a:t>
            </a:r>
            <a:r>
              <a:rPr lang="ko-KR" altLang="en-US" dirty="0"/>
              <a:t>를 이용하여 게임을 제작하며 숙련도를 올린다</a:t>
            </a:r>
            <a:r>
              <a:rPr lang="en-US" altLang="ko-KR" dirty="0"/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4ABC811-071C-4245-83F3-7227AFAC8357}"/>
              </a:ext>
            </a:extLst>
          </p:cNvPr>
          <p:cNvGrpSpPr/>
          <p:nvPr/>
        </p:nvGrpSpPr>
        <p:grpSpPr>
          <a:xfrm>
            <a:off x="485315" y="987294"/>
            <a:ext cx="1979281" cy="92493"/>
            <a:chOff x="742831" y="876287"/>
            <a:chExt cx="1979281" cy="92493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753ABDA-D681-4B57-A235-21E8E6BA252F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835324" y="922534"/>
              <a:ext cx="179429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176FA80-615D-4E09-AFA9-550A1CDC1A85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68BC78-8DA6-43F0-B2FC-4C423AC69DF4}"/>
                </a:ext>
              </a:extLst>
            </p:cNvPr>
            <p:cNvSpPr/>
            <p:nvPr/>
          </p:nvSpPr>
          <p:spPr>
            <a:xfrm>
              <a:off x="2629619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0107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컨셉 및 장르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367925-3A4D-4D8C-83D4-0617662F6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54" y="2382660"/>
            <a:ext cx="5349724" cy="332550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BB4E158-A96C-468B-AEBA-9446F0BB8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71" y="2084348"/>
            <a:ext cx="4448192" cy="3733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2B2B7B-5926-4365-BE0E-EFB0A50EBF66}"/>
              </a:ext>
            </a:extLst>
          </p:cNvPr>
          <p:cNvSpPr txBox="1"/>
          <p:nvPr/>
        </p:nvSpPr>
        <p:spPr>
          <a:xfrm>
            <a:off x="699055" y="958781"/>
            <a:ext cx="106057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게임 장르</a:t>
            </a:r>
            <a:r>
              <a:rPr lang="en-US" altLang="ko-KR" sz="1600" dirty="0"/>
              <a:t>: </a:t>
            </a:r>
            <a:r>
              <a:rPr lang="ko-KR" altLang="en-US" sz="1600" dirty="0"/>
              <a:t>액션</a:t>
            </a:r>
            <a:r>
              <a:rPr lang="en-US" altLang="ko-KR" sz="1600" dirty="0"/>
              <a:t>, </a:t>
            </a:r>
            <a:r>
              <a:rPr lang="ko-KR" altLang="en-US" sz="1600" dirty="0"/>
              <a:t>대전</a:t>
            </a:r>
            <a:r>
              <a:rPr lang="en-US" altLang="ko-KR" sz="1600" dirty="0"/>
              <a:t>, </a:t>
            </a:r>
            <a:r>
              <a:rPr lang="ko-KR" altLang="en-US" sz="1600" dirty="0"/>
              <a:t>멀티 플레이</a:t>
            </a:r>
            <a:r>
              <a:rPr lang="en-US" altLang="ko-KR" sz="1600" dirty="0"/>
              <a:t>(</a:t>
            </a:r>
            <a:r>
              <a:rPr lang="ko-KR" altLang="en-US" sz="1600" dirty="0"/>
              <a:t>최대 </a:t>
            </a:r>
            <a:r>
              <a:rPr lang="en-US" altLang="ko-KR" sz="1600" dirty="0"/>
              <a:t>3:3), </a:t>
            </a:r>
          </a:p>
          <a:p>
            <a:r>
              <a:rPr lang="ko-KR" altLang="en-US" sz="1600" dirty="0" err="1"/>
              <a:t>플렛폼</a:t>
            </a:r>
            <a:r>
              <a:rPr lang="en-US" altLang="ko-KR" sz="1600" dirty="0"/>
              <a:t>: PC</a:t>
            </a:r>
          </a:p>
          <a:p>
            <a:r>
              <a:rPr lang="ko-KR" altLang="en-US" sz="1600" dirty="0"/>
              <a:t>시점</a:t>
            </a:r>
            <a:r>
              <a:rPr lang="en-US" altLang="ko-KR" sz="1600" dirty="0"/>
              <a:t>: 3</a:t>
            </a:r>
            <a:r>
              <a:rPr lang="ko-KR" altLang="en-US" sz="1600" dirty="0"/>
              <a:t>인칭</a:t>
            </a:r>
            <a:endParaRPr lang="en-US" altLang="ko-KR" sz="1600" dirty="0"/>
          </a:p>
          <a:p>
            <a:r>
              <a:rPr lang="ko-KR" altLang="en-US" sz="1600" dirty="0"/>
              <a:t>스토리</a:t>
            </a:r>
            <a:r>
              <a:rPr lang="en-US" altLang="ko-KR" sz="1600" dirty="0"/>
              <a:t>: </a:t>
            </a:r>
            <a:r>
              <a:rPr lang="ko-KR" altLang="en-US" sz="1600" dirty="0"/>
              <a:t>플레이어들은 해커가 되어서 해킹 대회에 참가하여 팀원들과 함께 상대편보다 많은 데이터를 얻어야 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D652C-1F8D-4E45-92B5-8D070B9986C0}"/>
              </a:ext>
            </a:extLst>
          </p:cNvPr>
          <p:cNvSpPr txBox="1"/>
          <p:nvPr/>
        </p:nvSpPr>
        <p:spPr>
          <a:xfrm>
            <a:off x="4334139" y="6035484"/>
            <a:ext cx="352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게임의 전반적인 컨셉 디자인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2" name="그림 11" descr="실내, 장난감, 장식이(가) 표시된 사진&#10;&#10;자동 생성된 설명">
            <a:extLst>
              <a:ext uri="{FF2B5EF4-FFF2-40B4-BE49-F238E27FC236}">
                <a16:creationId xmlns:a16="http://schemas.microsoft.com/office/drawing/2014/main" id="{EA83FB1F-CDFF-44ED-B69A-173AB92B9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476" y="2296396"/>
            <a:ext cx="5386614" cy="30868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DCD606-0012-44A1-B79D-6573ADF11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42" y="2296395"/>
            <a:ext cx="4115748" cy="308681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13399BCE-9751-4A5A-ABA4-F881A51FBEE1}"/>
              </a:ext>
            </a:extLst>
          </p:cNvPr>
          <p:cNvGrpSpPr/>
          <p:nvPr/>
        </p:nvGrpSpPr>
        <p:grpSpPr>
          <a:xfrm>
            <a:off x="324631" y="861736"/>
            <a:ext cx="3531546" cy="92493"/>
            <a:chOff x="742831" y="876287"/>
            <a:chExt cx="3531546" cy="92493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3E19444-3595-4A52-AC5A-7149BF80D8A0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835324" y="922534"/>
              <a:ext cx="33465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A42A8EE-1B7F-42AF-B668-1E50EAAFE1AF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8C4DB88-8F70-4794-9ED7-8F1058FEEFC5}"/>
                </a:ext>
              </a:extLst>
            </p:cNvPr>
            <p:cNvSpPr/>
            <p:nvPr/>
          </p:nvSpPr>
          <p:spPr>
            <a:xfrm>
              <a:off x="4181884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6" name="그림 5" descr="텍스트, 리조트이(가) 표시된 사진&#10;&#10;자동 생성된 설명">
            <a:extLst>
              <a:ext uri="{FF2B5EF4-FFF2-40B4-BE49-F238E27FC236}">
                <a16:creationId xmlns:a16="http://schemas.microsoft.com/office/drawing/2014/main" id="{CEBF8995-A82C-4BA6-A3B6-9CBA347558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951" y="1974189"/>
            <a:ext cx="2810853" cy="37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9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컨셉 및 장르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맵 크기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BD7AB7-6562-4904-ABC4-A60BAB6D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772" y="1428740"/>
            <a:ext cx="4755348" cy="505980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B15721-99CE-48F5-9902-54FAEDBBA9C8}"/>
              </a:ext>
            </a:extLst>
          </p:cNvPr>
          <p:cNvSpPr/>
          <p:nvPr/>
        </p:nvSpPr>
        <p:spPr>
          <a:xfrm>
            <a:off x="7850038" y="1768415"/>
            <a:ext cx="3674853" cy="4235570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1F8CE-B15D-4299-9CF6-DD9AC6761021}"/>
              </a:ext>
            </a:extLst>
          </p:cNvPr>
          <p:cNvSpPr txBox="1"/>
          <p:nvPr/>
        </p:nvSpPr>
        <p:spPr>
          <a:xfrm>
            <a:off x="7979433" y="1916364"/>
            <a:ext cx="3083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>
                <a:latin typeface="+mj-ea"/>
                <a:ea typeface="+mj-ea"/>
              </a:rPr>
              <a:t>기본 크기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+mj-ea"/>
                <a:ea typeface="+mj-ea"/>
              </a:rPr>
              <a:t>500m x 500m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+mj-ea"/>
                <a:ea typeface="+mj-ea"/>
              </a:rPr>
              <a:t>캐릭터 크기 </a:t>
            </a:r>
            <a:r>
              <a:rPr lang="en-US" altLang="ko-KR" sz="1600" dirty="0">
                <a:latin typeface="+mj-ea"/>
                <a:ea typeface="+mj-ea"/>
              </a:rPr>
              <a:t>1m X 1m(</a:t>
            </a:r>
            <a:r>
              <a:rPr lang="ko-KR" altLang="en-US" sz="1600" dirty="0">
                <a:latin typeface="+mj-ea"/>
                <a:ea typeface="+mj-ea"/>
              </a:rPr>
              <a:t>예정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+mj-ea"/>
                <a:ea typeface="+mj-ea"/>
              </a:rPr>
              <a:t>건물  크기 </a:t>
            </a:r>
            <a:r>
              <a:rPr lang="en-US" altLang="ko-KR" sz="1600" dirty="0">
                <a:latin typeface="+mj-ea"/>
                <a:ea typeface="+mj-ea"/>
              </a:rPr>
              <a:t>400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㎡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~ 6400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㎡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2D3208-F8F8-43D0-9D01-90D1123E667E}"/>
              </a:ext>
            </a:extLst>
          </p:cNvPr>
          <p:cNvSpPr/>
          <p:nvPr/>
        </p:nvSpPr>
        <p:spPr>
          <a:xfrm>
            <a:off x="7979433" y="3095445"/>
            <a:ext cx="327804" cy="327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09D17B-FEDA-4FA1-AC71-CCA89A9643D1}"/>
              </a:ext>
            </a:extLst>
          </p:cNvPr>
          <p:cNvSpPr/>
          <p:nvPr/>
        </p:nvSpPr>
        <p:spPr>
          <a:xfrm>
            <a:off x="8347167" y="3095445"/>
            <a:ext cx="327804" cy="3278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F136C8-D03A-4EB3-911E-E23B1D1C9142}"/>
              </a:ext>
            </a:extLst>
          </p:cNvPr>
          <p:cNvSpPr txBox="1"/>
          <p:nvPr/>
        </p:nvSpPr>
        <p:spPr>
          <a:xfrm>
            <a:off x="8714901" y="3095445"/>
            <a:ext cx="261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- </a:t>
            </a:r>
            <a:r>
              <a:rPr lang="ko-KR" altLang="en-US" sz="1600" b="1" dirty="0" err="1">
                <a:latin typeface="+mj-ea"/>
                <a:ea typeface="+mj-ea"/>
              </a:rPr>
              <a:t>리스폰</a:t>
            </a:r>
            <a:r>
              <a:rPr lang="ko-KR" altLang="en-US" sz="1600" b="1" dirty="0">
                <a:latin typeface="+mj-ea"/>
                <a:ea typeface="+mj-ea"/>
              </a:rPr>
              <a:t> 장소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7CEBEF-76B3-409C-ADC6-FFD7D762F5E6}"/>
              </a:ext>
            </a:extLst>
          </p:cNvPr>
          <p:cNvSpPr/>
          <p:nvPr/>
        </p:nvSpPr>
        <p:spPr>
          <a:xfrm>
            <a:off x="7979433" y="3525112"/>
            <a:ext cx="327804" cy="3278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774900-B98F-4D52-A9E0-35F734B783DA}"/>
              </a:ext>
            </a:extLst>
          </p:cNvPr>
          <p:cNvSpPr txBox="1"/>
          <p:nvPr/>
        </p:nvSpPr>
        <p:spPr>
          <a:xfrm>
            <a:off x="8714901" y="3514362"/>
            <a:ext cx="261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- </a:t>
            </a:r>
            <a:r>
              <a:rPr lang="ko-KR" altLang="en-US" sz="1600" b="1" dirty="0">
                <a:latin typeface="+mj-ea"/>
                <a:ea typeface="+mj-ea"/>
              </a:rPr>
              <a:t>건물 위치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99E044-87AF-4420-B469-FA34E982C9AD}"/>
              </a:ext>
            </a:extLst>
          </p:cNvPr>
          <p:cNvSpPr/>
          <p:nvPr/>
        </p:nvSpPr>
        <p:spPr>
          <a:xfrm>
            <a:off x="7979433" y="3961559"/>
            <a:ext cx="327804" cy="3278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65B92F-CCF8-4F15-A028-0EC9C89DE914}"/>
              </a:ext>
            </a:extLst>
          </p:cNvPr>
          <p:cNvSpPr txBox="1"/>
          <p:nvPr/>
        </p:nvSpPr>
        <p:spPr>
          <a:xfrm>
            <a:off x="8714901" y="3939141"/>
            <a:ext cx="261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- </a:t>
            </a:r>
            <a:r>
              <a:rPr lang="ko-KR" altLang="en-US" sz="1600" b="1" dirty="0">
                <a:latin typeface="+mj-ea"/>
                <a:ea typeface="+mj-ea"/>
              </a:rPr>
              <a:t>랜드 마크 위치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9E840A-0F69-43CE-8F11-4C32A0B066B3}"/>
              </a:ext>
            </a:extLst>
          </p:cNvPr>
          <p:cNvSpPr/>
          <p:nvPr/>
        </p:nvSpPr>
        <p:spPr>
          <a:xfrm>
            <a:off x="7979433" y="4398006"/>
            <a:ext cx="327804" cy="32780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3C37C-715E-40FA-847F-2308F26A4B16}"/>
              </a:ext>
            </a:extLst>
          </p:cNvPr>
          <p:cNvSpPr txBox="1"/>
          <p:nvPr/>
        </p:nvSpPr>
        <p:spPr>
          <a:xfrm>
            <a:off x="8714901" y="4383417"/>
            <a:ext cx="261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- </a:t>
            </a:r>
            <a:r>
              <a:rPr lang="ko-KR" altLang="en-US" sz="1600" b="1" dirty="0">
                <a:latin typeface="+mj-ea"/>
                <a:ea typeface="+mj-ea"/>
              </a:rPr>
              <a:t>골대 위치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DED810-7B95-464B-94C5-C11C91E423AF}"/>
              </a:ext>
            </a:extLst>
          </p:cNvPr>
          <p:cNvGrpSpPr/>
          <p:nvPr/>
        </p:nvGrpSpPr>
        <p:grpSpPr>
          <a:xfrm>
            <a:off x="324631" y="861736"/>
            <a:ext cx="5394850" cy="92493"/>
            <a:chOff x="742831" y="876287"/>
            <a:chExt cx="5394850" cy="92493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0E7E058-9FAB-4354-B490-5477BDB54A0B}"/>
                </a:ext>
              </a:extLst>
            </p:cNvPr>
            <p:cNvCxnSpPr>
              <a:cxnSpLocks/>
              <a:stCxn id="28" idx="6"/>
              <a:endCxn id="29" idx="2"/>
            </p:cNvCxnSpPr>
            <p:nvPr/>
          </p:nvCxnSpPr>
          <p:spPr>
            <a:xfrm>
              <a:off x="835324" y="922534"/>
              <a:ext cx="520986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4B74A7C-F39C-4E1E-8884-C59CA4F1F905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C1EEAC9-07C0-4DFE-B68B-98151809F0A7}"/>
                </a:ext>
              </a:extLst>
            </p:cNvPr>
            <p:cNvSpPr/>
            <p:nvPr/>
          </p:nvSpPr>
          <p:spPr>
            <a:xfrm>
              <a:off x="6045188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0520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플레이 방식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7E0139-6C19-4E4B-A0D9-3AFC6686D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56" y="1139092"/>
            <a:ext cx="3545772" cy="50155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12A4BB-07BA-4C3D-848E-32312E928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20" y="1451350"/>
            <a:ext cx="2988187" cy="42268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4B893C-AE0A-4A51-9F05-B404832BA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694" y="1732503"/>
            <a:ext cx="3289924" cy="4653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57BF22-5329-4967-A679-0F0D4A19A264}"/>
              </a:ext>
            </a:extLst>
          </p:cNvPr>
          <p:cNvSpPr txBox="1"/>
          <p:nvPr/>
        </p:nvSpPr>
        <p:spPr>
          <a:xfrm>
            <a:off x="1005323" y="6016821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게임의 플레이 흐름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392BBE-418F-4A51-82ED-0FCA130DCA2F}"/>
              </a:ext>
            </a:extLst>
          </p:cNvPr>
          <p:cNvSpPr txBox="1"/>
          <p:nvPr/>
        </p:nvSpPr>
        <p:spPr>
          <a:xfrm>
            <a:off x="4691534" y="5785312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게임 속 점수 계산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5EC6EE-AFBA-49A8-8EC5-A14947EBFEA5}"/>
              </a:ext>
            </a:extLst>
          </p:cNvPr>
          <p:cNvSpPr txBox="1"/>
          <p:nvPr/>
        </p:nvSpPr>
        <p:spPr>
          <a:xfrm>
            <a:off x="8350337" y="5600646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플레이어 사망 판정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080C634-E676-47B8-95AB-41460FD4B6F9}"/>
              </a:ext>
            </a:extLst>
          </p:cNvPr>
          <p:cNvGrpSpPr/>
          <p:nvPr/>
        </p:nvGrpSpPr>
        <p:grpSpPr>
          <a:xfrm>
            <a:off x="324631" y="861736"/>
            <a:ext cx="3531546" cy="92493"/>
            <a:chOff x="742831" y="876287"/>
            <a:chExt cx="3531546" cy="92493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54DF35C-EC79-4E5F-A2D4-FD7D71BDDB99}"/>
                </a:ext>
              </a:extLst>
            </p:cNvPr>
            <p:cNvCxnSpPr>
              <a:cxnSpLocks/>
              <a:stCxn id="21" idx="6"/>
              <a:endCxn id="22" idx="2"/>
            </p:cNvCxnSpPr>
            <p:nvPr/>
          </p:nvCxnSpPr>
          <p:spPr>
            <a:xfrm>
              <a:off x="835324" y="922534"/>
              <a:ext cx="33465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1D51534-40A3-4690-A43A-C2A957DCD2BB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79E6CC0-3519-47DC-A688-A834F9937DED}"/>
                </a:ext>
              </a:extLst>
            </p:cNvPr>
            <p:cNvSpPr/>
            <p:nvPr/>
          </p:nvSpPr>
          <p:spPr>
            <a:xfrm>
              <a:off x="4181884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4273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6040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플레이 방식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게임 흐름도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F5328B-5942-4AC4-8615-3AC45E755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75" y="1074540"/>
            <a:ext cx="9223166" cy="31753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37B116-CAF7-4271-8DBC-A662AD609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5" y="5318996"/>
            <a:ext cx="11341167" cy="7007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DE1D94-43A8-488A-8F91-13EACCC312EA}"/>
              </a:ext>
            </a:extLst>
          </p:cNvPr>
          <p:cNvSpPr txBox="1"/>
          <p:nvPr/>
        </p:nvSpPr>
        <p:spPr>
          <a:xfrm>
            <a:off x="4073656" y="4249879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게임</a:t>
            </a:r>
            <a:r>
              <a:rPr lang="en-US" altLang="ko-KR" dirty="0"/>
              <a:t>(</a:t>
            </a:r>
            <a:r>
              <a:rPr lang="ko-KR" altLang="en-US" dirty="0"/>
              <a:t>어플리케이션</a:t>
            </a:r>
            <a:r>
              <a:rPr lang="en-US" altLang="ko-KR" dirty="0"/>
              <a:t>)</a:t>
            </a:r>
            <a:r>
              <a:rPr lang="ko-KR" altLang="en-US" dirty="0"/>
              <a:t>의 플로우 차트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A08BFD-ED05-48DF-AE13-1D01E5D75A11}"/>
              </a:ext>
            </a:extLst>
          </p:cNvPr>
          <p:cNvSpPr txBox="1"/>
          <p:nvPr/>
        </p:nvSpPr>
        <p:spPr>
          <a:xfrm>
            <a:off x="3519014" y="6111155"/>
            <a:ext cx="515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 err="1"/>
              <a:t>게임속</a:t>
            </a:r>
            <a:r>
              <a:rPr lang="ko-KR" altLang="en-US" dirty="0"/>
              <a:t> 시간 흐름에 따른 플레이 플로우 차트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2825966-3F3B-41D2-A390-3B69B9060E82}"/>
              </a:ext>
            </a:extLst>
          </p:cNvPr>
          <p:cNvGrpSpPr/>
          <p:nvPr/>
        </p:nvGrpSpPr>
        <p:grpSpPr>
          <a:xfrm>
            <a:off x="324631" y="861736"/>
            <a:ext cx="6050449" cy="92493"/>
            <a:chOff x="742831" y="876287"/>
            <a:chExt cx="6050449" cy="92493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4101B10-27B4-44DD-A74D-C42D66DA50D2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835324" y="922534"/>
              <a:ext cx="586546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4E9C4FB-B9CE-47D3-9F26-5B5679559D9C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6E34A83-DEFA-481A-B4FE-C52016B7923F}"/>
                </a:ext>
              </a:extLst>
            </p:cNvPr>
            <p:cNvSpPr/>
            <p:nvPr/>
          </p:nvSpPr>
          <p:spPr>
            <a:xfrm>
              <a:off x="6700787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4215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조작법</a:t>
            </a:r>
          </a:p>
        </p:txBody>
      </p:sp>
      <p:pic>
        <p:nvPicPr>
          <p:cNvPr id="4" name="그림 3" descr="키보드이(가) 표시된 사진&#10;&#10;자동 생성된 설명">
            <a:extLst>
              <a:ext uri="{FF2B5EF4-FFF2-40B4-BE49-F238E27FC236}">
                <a16:creationId xmlns:a16="http://schemas.microsoft.com/office/drawing/2014/main" id="{C8A7C4C9-2A06-4066-A489-1012373E2E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70" r="66211" b="35110"/>
          <a:stretch/>
        </p:blipFill>
        <p:spPr>
          <a:xfrm>
            <a:off x="494979" y="2607013"/>
            <a:ext cx="2317232" cy="20038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63D015-605D-48AC-8B4E-329DFA2569F4}"/>
              </a:ext>
            </a:extLst>
          </p:cNvPr>
          <p:cNvSpPr/>
          <p:nvPr/>
        </p:nvSpPr>
        <p:spPr>
          <a:xfrm>
            <a:off x="1082572" y="3588546"/>
            <a:ext cx="297654" cy="297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B931-CF62-48F5-9B09-38883E13D07F}"/>
              </a:ext>
            </a:extLst>
          </p:cNvPr>
          <p:cNvSpPr/>
          <p:nvPr/>
        </p:nvSpPr>
        <p:spPr>
          <a:xfrm>
            <a:off x="1312609" y="3291137"/>
            <a:ext cx="297654" cy="297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F55105-6BD6-4376-9F1D-9928D595A9F7}"/>
              </a:ext>
            </a:extLst>
          </p:cNvPr>
          <p:cNvSpPr/>
          <p:nvPr/>
        </p:nvSpPr>
        <p:spPr>
          <a:xfrm>
            <a:off x="1390945" y="3593844"/>
            <a:ext cx="297654" cy="297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150979-D2DD-44DE-9B3A-210148EB0714}"/>
              </a:ext>
            </a:extLst>
          </p:cNvPr>
          <p:cNvSpPr/>
          <p:nvPr/>
        </p:nvSpPr>
        <p:spPr>
          <a:xfrm>
            <a:off x="1699318" y="3608962"/>
            <a:ext cx="297654" cy="297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016AFB-63AF-420C-9F55-C85E5DEEFE28}"/>
              </a:ext>
            </a:extLst>
          </p:cNvPr>
          <p:cNvSpPr/>
          <p:nvPr/>
        </p:nvSpPr>
        <p:spPr>
          <a:xfrm>
            <a:off x="969247" y="3291137"/>
            <a:ext cx="297654" cy="29765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64EF18-0330-4F4D-81A0-956FE3913F6E}"/>
              </a:ext>
            </a:extLst>
          </p:cNvPr>
          <p:cNvSpPr/>
          <p:nvPr/>
        </p:nvSpPr>
        <p:spPr>
          <a:xfrm>
            <a:off x="2001640" y="3608962"/>
            <a:ext cx="297654" cy="29765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520C00DA-E089-4B9E-85A0-03551020ABA0}"/>
              </a:ext>
            </a:extLst>
          </p:cNvPr>
          <p:cNvSpPr/>
          <p:nvPr/>
        </p:nvSpPr>
        <p:spPr>
          <a:xfrm>
            <a:off x="802574" y="1287968"/>
            <a:ext cx="2388795" cy="1043796"/>
          </a:xfrm>
          <a:prstGeom prst="wedgeRectCallout">
            <a:avLst>
              <a:gd name="adj1" fmla="val -25889"/>
              <a:gd name="adj2" fmla="val 132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이동 </a:t>
            </a:r>
            <a:r>
              <a:rPr lang="en-US" altLang="ko-KR" sz="1400" dirty="0"/>
              <a:t>: W,A,S,D</a:t>
            </a:r>
          </a:p>
          <a:p>
            <a:pPr algn="ctr"/>
            <a:r>
              <a:rPr lang="ko-KR" altLang="en-US" sz="1400" dirty="0"/>
              <a:t>무기 스킬 사용 </a:t>
            </a:r>
            <a:r>
              <a:rPr lang="en-US" altLang="ko-KR" sz="1400" dirty="0"/>
              <a:t>: Q</a:t>
            </a:r>
          </a:p>
          <a:p>
            <a:pPr algn="ctr"/>
            <a:r>
              <a:rPr lang="ko-KR" altLang="en-US" sz="1400" dirty="0"/>
              <a:t>무기 집기 </a:t>
            </a:r>
            <a:r>
              <a:rPr lang="en-US" altLang="ko-KR" sz="1400" dirty="0"/>
              <a:t>: F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C51EBA-BD89-4F7D-A81F-58A7E4CE36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0" t="10437" r="12189" b="11149"/>
          <a:stretch/>
        </p:blipFill>
        <p:spPr>
          <a:xfrm>
            <a:off x="3514225" y="2674719"/>
            <a:ext cx="2431653" cy="246379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5F5BD7-88FF-4496-91F0-DE2033871ADC}"/>
              </a:ext>
            </a:extLst>
          </p:cNvPr>
          <p:cNvSpPr/>
          <p:nvPr/>
        </p:nvSpPr>
        <p:spPr>
          <a:xfrm>
            <a:off x="4366358" y="3177310"/>
            <a:ext cx="297654" cy="708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7FAFE9-67FF-43A3-911C-79D64A89B1A8}"/>
              </a:ext>
            </a:extLst>
          </p:cNvPr>
          <p:cNvSpPr/>
          <p:nvPr/>
        </p:nvSpPr>
        <p:spPr>
          <a:xfrm>
            <a:off x="4866192" y="3177311"/>
            <a:ext cx="297654" cy="70888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C2FB21-DD7E-4E10-A7C4-3DFA2A6CE125}"/>
              </a:ext>
            </a:extLst>
          </p:cNvPr>
          <p:cNvSpPr/>
          <p:nvPr/>
        </p:nvSpPr>
        <p:spPr>
          <a:xfrm>
            <a:off x="4678765" y="3234346"/>
            <a:ext cx="172673" cy="41123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49A442CC-62FB-4E70-B7E8-51AB3F4BA11B}"/>
              </a:ext>
            </a:extLst>
          </p:cNvPr>
          <p:cNvSpPr/>
          <p:nvPr/>
        </p:nvSpPr>
        <p:spPr>
          <a:xfrm>
            <a:off x="3969448" y="1128012"/>
            <a:ext cx="2388795" cy="1043796"/>
          </a:xfrm>
          <a:prstGeom prst="wedgeRectCallout">
            <a:avLst>
              <a:gd name="adj1" fmla="val -25889"/>
              <a:gd name="adj2" fmla="val 132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우클릭</a:t>
            </a:r>
            <a:r>
              <a:rPr lang="en-US" altLang="ko-KR" sz="1400" dirty="0"/>
              <a:t>:</a:t>
            </a:r>
            <a:r>
              <a:rPr lang="ko-KR" altLang="en-US" sz="1400" dirty="0"/>
              <a:t> 공격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좌클릭</a:t>
            </a:r>
            <a:r>
              <a:rPr lang="en-US" altLang="ko-KR" sz="1400" dirty="0"/>
              <a:t>: </a:t>
            </a:r>
            <a:r>
              <a:rPr lang="ko-KR" altLang="en-US" sz="1400" dirty="0"/>
              <a:t>아이템 사용</a:t>
            </a:r>
            <a:endParaRPr lang="en-US" altLang="ko-KR" sz="1400" dirty="0"/>
          </a:p>
          <a:p>
            <a:pPr algn="ctr"/>
            <a:r>
              <a:rPr lang="ko-KR" altLang="en-US" sz="1400" dirty="0"/>
              <a:t>휠</a:t>
            </a:r>
            <a:r>
              <a:rPr lang="en-US" altLang="ko-KR" sz="1400" dirty="0"/>
              <a:t>: </a:t>
            </a:r>
            <a:r>
              <a:rPr lang="ko-KR" altLang="en-US" sz="1400" dirty="0"/>
              <a:t>아이템 변경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0FA537-FB94-4B6B-B2BC-68740F9E0696}"/>
              </a:ext>
            </a:extLst>
          </p:cNvPr>
          <p:cNvSpPr txBox="1"/>
          <p:nvPr/>
        </p:nvSpPr>
        <p:spPr>
          <a:xfrm>
            <a:off x="2993000" y="524352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&lt;PC&gt;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42A976-A2B5-4502-B086-91CBB6F45DDD}"/>
              </a:ext>
            </a:extLst>
          </p:cNvPr>
          <p:cNvGrpSpPr/>
          <p:nvPr/>
        </p:nvGrpSpPr>
        <p:grpSpPr>
          <a:xfrm>
            <a:off x="324631" y="861736"/>
            <a:ext cx="1435334" cy="92493"/>
            <a:chOff x="742831" y="876287"/>
            <a:chExt cx="1435334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4771413-D391-4C19-88E2-6D9D8C40B8D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125034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FACB1D8-7CB2-4784-9C56-97E38C05C782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D09A89-607A-4DA1-AE9D-8C9ED672AF02}"/>
                </a:ext>
              </a:extLst>
            </p:cNvPr>
            <p:cNvSpPr/>
            <p:nvPr/>
          </p:nvSpPr>
          <p:spPr>
            <a:xfrm>
              <a:off x="2085672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7551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카메라 워킹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D2F84C4-5A8B-4BB6-8912-D832B6CCE9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115" y="1079046"/>
            <a:ext cx="8358853" cy="46999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8CC6E8-411D-45E1-A700-2B8ED6A17163}"/>
              </a:ext>
            </a:extLst>
          </p:cNvPr>
          <p:cNvSpPr txBox="1"/>
          <p:nvPr/>
        </p:nvSpPr>
        <p:spPr>
          <a:xfrm>
            <a:off x="1019129" y="5903771"/>
            <a:ext cx="10153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마우스</a:t>
            </a:r>
            <a:r>
              <a:rPr lang="en-US" altLang="ko-KR" dirty="0"/>
              <a:t>/</a:t>
            </a:r>
            <a:r>
              <a:rPr lang="ko-KR" altLang="en-US" dirty="0"/>
              <a:t>조이스틱으로 화면을 돌릴 시 플레이어의 위치가 카메라 고정 범위 바깥으로 나갈 경우</a:t>
            </a:r>
            <a:endParaRPr lang="en-US" altLang="ko-KR" dirty="0"/>
          </a:p>
          <a:p>
            <a:r>
              <a:rPr lang="ko-KR" altLang="en-US" dirty="0"/>
              <a:t>플레이어 위치기가 중앙으로 오도록 카메라를 이동시킨다</a:t>
            </a:r>
            <a:r>
              <a:rPr lang="en-US" altLang="ko-KR" dirty="0"/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2366984" cy="92493"/>
            <a:chOff x="742831" y="876287"/>
            <a:chExt cx="2366984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218199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3017322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2362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745</Words>
  <Application>Microsoft Office PowerPoint</Application>
  <PresentationFormat>와이드스크린</PresentationFormat>
  <Paragraphs>174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윤장혁(2017182026)</dc:creator>
  <cp:lastModifiedBy>윤장혁(2017182026)</cp:lastModifiedBy>
  <cp:revision>8</cp:revision>
  <dcterms:created xsi:type="dcterms:W3CDTF">2021-12-05T11:30:28Z</dcterms:created>
  <dcterms:modified xsi:type="dcterms:W3CDTF">2021-12-06T13:15:52Z</dcterms:modified>
</cp:coreProperties>
</file>